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9" r:id="rId5"/>
    <p:sldId id="259" r:id="rId6"/>
    <p:sldId id="260" r:id="rId7"/>
    <p:sldId id="262" r:id="rId8"/>
    <p:sldId id="261" r:id="rId9"/>
    <p:sldId id="266" r:id="rId10"/>
    <p:sldId id="267" r:id="rId11"/>
    <p:sldId id="268" r:id="rId12"/>
    <p:sldId id="270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8B9E"/>
    <a:srgbClr val="0141C8"/>
    <a:srgbClr val="030303"/>
    <a:srgbClr val="FF3300"/>
    <a:srgbClr val="991717"/>
    <a:srgbClr val="DBD9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23" autoAdjust="0"/>
    <p:restoredTop sz="94660"/>
  </p:normalViewPr>
  <p:slideViewPr>
    <p:cSldViewPr snapToGrid="0">
      <p:cViewPr varScale="1">
        <p:scale>
          <a:sx n="64" d="100"/>
          <a:sy n="64" d="100"/>
        </p:scale>
        <p:origin x="9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980D82-D68B-409C-9EBA-38A7F8EB1B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E3D6310-15AC-457C-803C-D51D7C4F00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D53D36C-21DE-445E-8CAD-1109D0B54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18B6-0749-45D9-A8AE-D32390101A07}" type="datetimeFigureOut">
              <a:rPr lang="ru-RU" smtClean="0"/>
              <a:t>31.03.2021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0978A15-D00F-456A-8D54-16B1A019C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D30B479-C998-49E7-88E3-BFCDC0F7B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06B2C-FA56-4601-BAD6-C77EF51A08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8388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348BA4-BCC5-4E66-B9AB-1A64EA949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9B3D4FB-BA33-4A2D-8547-61DD4A1211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F1A989-DE37-47CB-90D4-0EC783B8D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18B6-0749-45D9-A8AE-D32390101A07}" type="datetimeFigureOut">
              <a:rPr lang="ru-RU" smtClean="0"/>
              <a:t>31.03.2021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BC10B99-0DF4-4524-A015-0322E1D1D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18AB95D-A1A7-4F68-95C4-2D72AC7D2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06B2C-FA56-4601-BAD6-C77EF51A08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724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1A1D9AE-2A10-4D22-B23F-B34093A8D4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A4E9C4D-3BE9-4F19-A509-00FEEA3673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6496DEA-E4E8-42B4-BB06-99FEDA8F9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18B6-0749-45D9-A8AE-D32390101A07}" type="datetimeFigureOut">
              <a:rPr lang="ru-RU" smtClean="0"/>
              <a:t>31.03.2021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2DFA290-2B5A-4B23-BEC3-CDBEEDADE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65DF709-3B96-4569-B1A3-034E2126C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06B2C-FA56-4601-BAD6-C77EF51A08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7621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17C29D-63EC-4E96-BA94-3A8310E1E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975FE80-97BF-47E9-9E8A-FE968F98F7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B2B331-F74F-483B-AF70-41D57224A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18B6-0749-45D9-A8AE-D32390101A07}" type="datetimeFigureOut">
              <a:rPr lang="ru-RU" smtClean="0"/>
              <a:t>31.03.2021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6124C90-877A-4F53-B258-E9750E815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A4A01A-BA38-4293-B9DF-7056C25D0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06B2C-FA56-4601-BAD6-C77EF51A08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5131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CDE4F4-B8BF-4FBA-A498-0240895C6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A2E4D4B-D9C6-4270-81F6-55A861ECA2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ECB36F-E9A4-42E4-A277-00601371F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18B6-0749-45D9-A8AE-D32390101A07}" type="datetimeFigureOut">
              <a:rPr lang="ru-RU" smtClean="0"/>
              <a:t>31.03.2021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AD8005F-20E9-4577-A5ED-9F53F2A6F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162262F-686F-4C37-97E5-F01537C79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06B2C-FA56-4601-BAD6-C77EF51A08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7322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1028F7-6E57-4636-86CD-FD09A0F33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A9B9FFE-6F68-4472-9858-9922661A0D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45A9AE6-0863-49E8-94E5-4866023F11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C4C7955-8DE3-41A5-A4A3-2CCA318A9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18B6-0749-45D9-A8AE-D32390101A07}" type="datetimeFigureOut">
              <a:rPr lang="ru-RU" smtClean="0"/>
              <a:t>31.03.2021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41DEFF4-7822-4880-ACBE-4BFB3C797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1973BE4-AA66-41FC-B4C9-4F84331A3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06B2C-FA56-4601-BAD6-C77EF51A08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0957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0579B4-77FD-49A5-B9FD-661E56D68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D442930-0855-4D20-B11B-7B75E2541E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7E3AE77-5F3A-4F34-B064-CE28C532D1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0256A9C-3A37-4DFC-A316-6EA0799455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F5810BA-EA12-4414-83DE-8E8315B24B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F1F3A29-7275-4355-BBA8-DF6533A18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18B6-0749-45D9-A8AE-D32390101A07}" type="datetimeFigureOut">
              <a:rPr lang="ru-RU" smtClean="0"/>
              <a:t>31.03.2021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56C0FC5-0F01-4737-9EDE-FAD852C21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9E3152B-1C69-46E0-AECB-D4BF8091B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06B2C-FA56-4601-BAD6-C77EF51A08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9372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B938CF-6F29-4724-8DD4-3990929ED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9BF3AE9-8311-4A6C-B6BC-DB1C13254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18B6-0749-45D9-A8AE-D32390101A07}" type="datetimeFigureOut">
              <a:rPr lang="ru-RU" smtClean="0"/>
              <a:t>31.03.2021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C92FCB3-0A4C-4B31-ABF9-CE3963B83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93171B9-C395-4BA5-8D2F-F161FCEDA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06B2C-FA56-4601-BAD6-C77EF51A08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1198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3F32289-9FF2-401F-8200-71E7866A4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18B6-0749-45D9-A8AE-D32390101A07}" type="datetimeFigureOut">
              <a:rPr lang="ru-RU" smtClean="0"/>
              <a:t>31.03.2021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0DB4B87-0CA4-400A-BE4A-CF2F60571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2C28B2A-F2A3-4687-9DBC-60F86818F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06B2C-FA56-4601-BAD6-C77EF51A08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813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0987FF-8488-46C3-BA51-919DB9620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4B4BF6-E3FE-40FC-95AB-E4CA261241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273AABF-BEC2-4AC2-B150-BBB9F6DF9A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67AEF92-3F7D-4A9B-A64C-6A93D3C9C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18B6-0749-45D9-A8AE-D32390101A07}" type="datetimeFigureOut">
              <a:rPr lang="ru-RU" smtClean="0"/>
              <a:t>31.03.2021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707B6A1-72FA-4276-BF0E-3C8F0E462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2D03B13-CDCA-4E2F-A245-382BB20EC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06B2C-FA56-4601-BAD6-C77EF51A08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0305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579107-F794-4CA9-BF64-EAC2DB81D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E209F00-4E3B-482C-BBAC-8E0A35761A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F0671B5-41F9-49CA-B0C2-44C9489AD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17B839C-6A9B-4D1D-A78B-57E00990B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18B6-0749-45D9-A8AE-D32390101A07}" type="datetimeFigureOut">
              <a:rPr lang="ru-RU" smtClean="0"/>
              <a:t>31.03.2021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0DF35C6-7A2F-4873-AFE9-1B31B5093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C15E329-53C3-4BA9-BF44-698A229F2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06B2C-FA56-4601-BAD6-C77EF51A08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7876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0407A7-20A6-4991-B65D-381E817D6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8357B14-0719-4714-96A4-A9A7C50AAD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713701E-5A60-4368-A2F9-E1AFF8360A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BD18B6-0749-45D9-A8AE-D32390101A07}" type="datetimeFigureOut">
              <a:rPr lang="ru-RU" smtClean="0"/>
              <a:t>31.03.2021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D4C528-52F3-42AA-BED1-58EA1CAB3E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16A2985-C82A-4DFA-9F18-A41001B96C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406B2C-FA56-4601-BAD6-C77EF51A08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0908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2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3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B6D08272-224E-4328-BF0C-9575D98FC219}"/>
              </a:ext>
            </a:extLst>
          </p:cNvPr>
          <p:cNvSpPr/>
          <p:nvPr/>
        </p:nvSpPr>
        <p:spPr>
          <a:xfrm>
            <a:off x="14515" y="-9168"/>
            <a:ext cx="1118686" cy="1118686"/>
          </a:xfrm>
          <a:prstGeom prst="rect">
            <a:avLst/>
          </a:prstGeom>
          <a:solidFill>
            <a:schemeClr val="bg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6" name="Прямая соединительная линия 25">
            <a:extLst>
              <a:ext uri="{FF2B5EF4-FFF2-40B4-BE49-F238E27FC236}">
                <a16:creationId xmlns:a16="http://schemas.microsoft.com/office/drawing/2014/main" id="{F6108FC2-344F-4DFC-879E-7CCE7B53D073}"/>
              </a:ext>
            </a:extLst>
          </p:cNvPr>
          <p:cNvCxnSpPr>
            <a:cxnSpLocks/>
          </p:cNvCxnSpPr>
          <p:nvPr/>
        </p:nvCxnSpPr>
        <p:spPr>
          <a:xfrm>
            <a:off x="5015139" y="319314"/>
            <a:ext cx="6553391" cy="6390290"/>
          </a:xfrm>
          <a:prstGeom prst="line">
            <a:avLst/>
          </a:prstGeom>
          <a:ln w="25400">
            <a:solidFill>
              <a:srgbClr val="398B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68365B8D-B6DD-4817-A847-992FFD695306}"/>
              </a:ext>
            </a:extLst>
          </p:cNvPr>
          <p:cNvCxnSpPr>
            <a:cxnSpLocks/>
          </p:cNvCxnSpPr>
          <p:nvPr/>
        </p:nvCxnSpPr>
        <p:spPr>
          <a:xfrm>
            <a:off x="2598057" y="0"/>
            <a:ext cx="7053943" cy="68580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B714DA-80E7-4192-9A09-2182C0EDF6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6984" y="-68354"/>
            <a:ext cx="4665629" cy="1177871"/>
          </a:xfrm>
        </p:spPr>
        <p:txBody>
          <a:bodyPr>
            <a:normAutofit/>
          </a:bodyPr>
          <a:lstStyle/>
          <a:p>
            <a:r>
              <a:rPr lang="en-US" sz="5400" dirty="0" err="1">
                <a:solidFill>
                  <a:srgbClr val="C00000"/>
                </a:solidFill>
                <a:latin typeface="Arial Black" panose="020B0A04020102020204" pitchFamily="34" charset="0"/>
              </a:rPr>
              <a:t>E</a:t>
            </a:r>
            <a:r>
              <a:rPr lang="en-US" sz="54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coSmart</a:t>
            </a:r>
            <a:endParaRPr lang="ru-RU" sz="5400" dirty="0">
              <a:solidFill>
                <a:schemeClr val="accent3">
                  <a:lumMod val="20000"/>
                  <a:lumOff val="80000"/>
                </a:schemeClr>
              </a:solidFill>
              <a:latin typeface="Arial Black" panose="020B0A04020102020204" pitchFamily="34" charset="0"/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96335AB2-8363-4DAB-8DF6-5CAE1644DF61}"/>
              </a:ext>
            </a:extLst>
          </p:cNvPr>
          <p:cNvCxnSpPr>
            <a:cxnSpLocks/>
          </p:cNvCxnSpPr>
          <p:nvPr/>
        </p:nvCxnSpPr>
        <p:spPr>
          <a:xfrm flipH="1">
            <a:off x="2034694" y="3694242"/>
            <a:ext cx="323" cy="102504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A6EDFED4-C53F-4674-B99B-101BA4A834F4}"/>
              </a:ext>
            </a:extLst>
          </p:cNvPr>
          <p:cNvCxnSpPr>
            <a:cxnSpLocks/>
          </p:cNvCxnSpPr>
          <p:nvPr/>
        </p:nvCxnSpPr>
        <p:spPr>
          <a:xfrm flipH="1">
            <a:off x="2034694" y="4719282"/>
            <a:ext cx="1149995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24416827-793D-485B-BBD9-F946F8895F10}"/>
              </a:ext>
            </a:extLst>
          </p:cNvPr>
          <p:cNvCxnSpPr>
            <a:cxnSpLocks/>
          </p:cNvCxnSpPr>
          <p:nvPr/>
        </p:nvCxnSpPr>
        <p:spPr>
          <a:xfrm flipH="1">
            <a:off x="8851622" y="2760733"/>
            <a:ext cx="1149995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DF645AAC-2AEE-496F-9D20-2AB8817FAC48}"/>
              </a:ext>
            </a:extLst>
          </p:cNvPr>
          <p:cNvCxnSpPr>
            <a:cxnSpLocks/>
          </p:cNvCxnSpPr>
          <p:nvPr/>
        </p:nvCxnSpPr>
        <p:spPr>
          <a:xfrm flipV="1">
            <a:off x="10001616" y="2760733"/>
            <a:ext cx="1" cy="1038064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E5540F3B-5236-4252-88E6-0E86F6C92BCE}"/>
              </a:ext>
            </a:extLst>
          </p:cNvPr>
          <p:cNvSpPr/>
          <p:nvPr/>
        </p:nvSpPr>
        <p:spPr>
          <a:xfrm>
            <a:off x="2241555" y="2879430"/>
            <a:ext cx="776694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Система </a:t>
            </a:r>
            <a:r>
              <a:rPr lang="ru-RU" sz="3600" dirty="0" err="1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распознования</a:t>
            </a:r>
            <a:r>
              <a:rPr lang="ru-RU" sz="3600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 государственных номерных знаков</a:t>
            </a:r>
          </a:p>
        </p:txBody>
      </p:sp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EEB2FE72-62C5-4531-A05D-C5177E622D94}"/>
              </a:ext>
            </a:extLst>
          </p:cNvPr>
          <p:cNvSpPr txBox="1">
            <a:spLocks/>
          </p:cNvSpPr>
          <p:nvPr/>
        </p:nvSpPr>
        <p:spPr>
          <a:xfrm>
            <a:off x="2248440" y="4770332"/>
            <a:ext cx="5848350" cy="5357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License plate recognition system(LPR)</a:t>
            </a:r>
            <a:endParaRPr lang="ru-RU" sz="2400" b="1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2A77D358-8F15-4F0E-8AAE-DD9D7EF6C7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67C455C-0494-4BD1-AE2D-AB61501E2C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169"/>
            <a:ext cx="1118686" cy="1118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518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89D40CB6-28AA-4C56-AC44-E1217100CD64}"/>
              </a:ext>
            </a:extLst>
          </p:cNvPr>
          <p:cNvCxnSpPr>
            <a:cxnSpLocks/>
          </p:cNvCxnSpPr>
          <p:nvPr/>
        </p:nvCxnSpPr>
        <p:spPr>
          <a:xfrm>
            <a:off x="2598057" y="0"/>
            <a:ext cx="6506210" cy="7053943"/>
          </a:xfrm>
          <a:prstGeom prst="line">
            <a:avLst/>
          </a:prstGeom>
          <a:ln w="28575">
            <a:solidFill>
              <a:srgbClr val="0141C8">
                <a:alpha val="2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9C607AEF-068B-416D-B338-A84FF2FD89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2" b="85000"/>
          <a:stretch/>
        </p:blipFill>
        <p:spPr>
          <a:xfrm>
            <a:off x="-21772" y="0"/>
            <a:ext cx="12192000" cy="1219200"/>
          </a:xfr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5AE028-0BD8-4125-8BC8-F7D51797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219199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  <a:latin typeface="Arial Black" panose="020B0A04020102020204" pitchFamily="34" charset="0"/>
              </a:rPr>
              <a:t>Примеры работы системы</a:t>
            </a:r>
          </a:p>
        </p:txBody>
      </p: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42C08504-1FF8-419E-BB52-F76E3B005C40}"/>
              </a:ext>
            </a:extLst>
          </p:cNvPr>
          <p:cNvCxnSpPr>
            <a:cxnSpLocks/>
          </p:cNvCxnSpPr>
          <p:nvPr/>
        </p:nvCxnSpPr>
        <p:spPr>
          <a:xfrm>
            <a:off x="4874891" y="325904"/>
            <a:ext cx="6246679" cy="6728039"/>
          </a:xfrm>
          <a:prstGeom prst="line">
            <a:avLst/>
          </a:prstGeom>
          <a:ln w="25400">
            <a:solidFill>
              <a:srgbClr val="398B9E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817B195F-8CE6-4322-B62A-02658F9728FE}"/>
              </a:ext>
            </a:extLst>
          </p:cNvPr>
          <p:cNvCxnSpPr>
            <a:cxnSpLocks/>
          </p:cNvCxnSpPr>
          <p:nvPr/>
        </p:nvCxnSpPr>
        <p:spPr>
          <a:xfrm flipH="1">
            <a:off x="2368456" y="754744"/>
            <a:ext cx="8282310" cy="6299199"/>
          </a:xfrm>
          <a:prstGeom prst="line">
            <a:avLst/>
          </a:prstGeom>
          <a:ln>
            <a:solidFill>
              <a:schemeClr val="accent1">
                <a:alpha val="3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E31AD702-683E-4E6D-8BD0-53047C8EDB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369" y="5928211"/>
            <a:ext cx="939525" cy="939525"/>
          </a:xfrm>
          <a:prstGeom prst="rect">
            <a:avLst/>
          </a:prstGeom>
        </p:spPr>
      </p:pic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0DA1D114-0A55-489A-9471-8391DBD8EEAA}"/>
              </a:ext>
            </a:extLst>
          </p:cNvPr>
          <p:cNvCxnSpPr>
            <a:cxnSpLocks/>
          </p:cNvCxnSpPr>
          <p:nvPr/>
        </p:nvCxnSpPr>
        <p:spPr>
          <a:xfrm flipH="1">
            <a:off x="1891653" y="6690073"/>
            <a:ext cx="547897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16C5C1E1-1C32-45F7-A804-13B2680F98F5}"/>
              </a:ext>
            </a:extLst>
          </p:cNvPr>
          <p:cNvCxnSpPr>
            <a:cxnSpLocks/>
          </p:cNvCxnSpPr>
          <p:nvPr/>
        </p:nvCxnSpPr>
        <p:spPr>
          <a:xfrm>
            <a:off x="1891653" y="6250867"/>
            <a:ext cx="0" cy="439206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F3E64ADC-1B25-48EB-8164-C7255C6F9B1B}"/>
              </a:ext>
            </a:extLst>
          </p:cNvPr>
          <p:cNvCxnSpPr>
            <a:cxnSpLocks/>
          </p:cNvCxnSpPr>
          <p:nvPr/>
        </p:nvCxnSpPr>
        <p:spPr>
          <a:xfrm>
            <a:off x="9933054" y="1362063"/>
            <a:ext cx="504715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A14AC6AD-BF80-4043-AD67-CC8FBC6F8590}"/>
              </a:ext>
            </a:extLst>
          </p:cNvPr>
          <p:cNvCxnSpPr>
            <a:cxnSpLocks/>
          </p:cNvCxnSpPr>
          <p:nvPr/>
        </p:nvCxnSpPr>
        <p:spPr>
          <a:xfrm>
            <a:off x="10437769" y="1362063"/>
            <a:ext cx="0" cy="501328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C6CA4AC-D7D4-4A69-9C9A-D0BE05B822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96501" y="1596362"/>
            <a:ext cx="7798998" cy="4889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211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89D40CB6-28AA-4C56-AC44-E1217100CD64}"/>
              </a:ext>
            </a:extLst>
          </p:cNvPr>
          <p:cNvCxnSpPr>
            <a:cxnSpLocks/>
          </p:cNvCxnSpPr>
          <p:nvPr/>
        </p:nvCxnSpPr>
        <p:spPr>
          <a:xfrm>
            <a:off x="2598057" y="0"/>
            <a:ext cx="6506210" cy="7053943"/>
          </a:xfrm>
          <a:prstGeom prst="line">
            <a:avLst/>
          </a:prstGeom>
          <a:ln w="28575">
            <a:solidFill>
              <a:srgbClr val="0141C8">
                <a:alpha val="2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9C607AEF-068B-416D-B338-A84FF2FD89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2" b="85000"/>
          <a:stretch/>
        </p:blipFill>
        <p:spPr>
          <a:xfrm>
            <a:off x="-21772" y="0"/>
            <a:ext cx="12192000" cy="1219200"/>
          </a:xfr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5AE028-0BD8-4125-8BC8-F7D51797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219199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  <a:latin typeface="Arial Black" panose="020B0A04020102020204" pitchFamily="34" charset="0"/>
              </a:rPr>
              <a:t>Примеры работы системы</a:t>
            </a:r>
          </a:p>
        </p:txBody>
      </p: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42C08504-1FF8-419E-BB52-F76E3B005C40}"/>
              </a:ext>
            </a:extLst>
          </p:cNvPr>
          <p:cNvCxnSpPr>
            <a:cxnSpLocks/>
          </p:cNvCxnSpPr>
          <p:nvPr/>
        </p:nvCxnSpPr>
        <p:spPr>
          <a:xfrm>
            <a:off x="4874891" y="325904"/>
            <a:ext cx="6246679" cy="6728039"/>
          </a:xfrm>
          <a:prstGeom prst="line">
            <a:avLst/>
          </a:prstGeom>
          <a:ln w="25400">
            <a:solidFill>
              <a:srgbClr val="398B9E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817B195F-8CE6-4322-B62A-02658F9728FE}"/>
              </a:ext>
            </a:extLst>
          </p:cNvPr>
          <p:cNvCxnSpPr>
            <a:cxnSpLocks/>
          </p:cNvCxnSpPr>
          <p:nvPr/>
        </p:nvCxnSpPr>
        <p:spPr>
          <a:xfrm flipH="1">
            <a:off x="2368456" y="754744"/>
            <a:ext cx="8282310" cy="6299199"/>
          </a:xfrm>
          <a:prstGeom prst="line">
            <a:avLst/>
          </a:prstGeom>
          <a:ln>
            <a:solidFill>
              <a:schemeClr val="accent1">
                <a:alpha val="3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E31AD702-683E-4E6D-8BD0-53047C8EDB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369" y="5928211"/>
            <a:ext cx="939525" cy="939525"/>
          </a:xfrm>
          <a:prstGeom prst="rect">
            <a:avLst/>
          </a:prstGeom>
        </p:spPr>
      </p:pic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0DA1D114-0A55-489A-9471-8391DBD8EEAA}"/>
              </a:ext>
            </a:extLst>
          </p:cNvPr>
          <p:cNvCxnSpPr>
            <a:cxnSpLocks/>
          </p:cNvCxnSpPr>
          <p:nvPr/>
        </p:nvCxnSpPr>
        <p:spPr>
          <a:xfrm flipH="1">
            <a:off x="1891653" y="6690073"/>
            <a:ext cx="547897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16C5C1E1-1C32-45F7-A804-13B2680F98F5}"/>
              </a:ext>
            </a:extLst>
          </p:cNvPr>
          <p:cNvCxnSpPr>
            <a:cxnSpLocks/>
          </p:cNvCxnSpPr>
          <p:nvPr/>
        </p:nvCxnSpPr>
        <p:spPr>
          <a:xfrm>
            <a:off x="1891653" y="6250867"/>
            <a:ext cx="0" cy="439206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F3E64ADC-1B25-48EB-8164-C7255C6F9B1B}"/>
              </a:ext>
            </a:extLst>
          </p:cNvPr>
          <p:cNvCxnSpPr>
            <a:cxnSpLocks/>
          </p:cNvCxnSpPr>
          <p:nvPr/>
        </p:nvCxnSpPr>
        <p:spPr>
          <a:xfrm>
            <a:off x="9933054" y="1362063"/>
            <a:ext cx="504715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A14AC6AD-BF80-4043-AD67-CC8FBC6F8590}"/>
              </a:ext>
            </a:extLst>
          </p:cNvPr>
          <p:cNvCxnSpPr>
            <a:cxnSpLocks/>
          </p:cNvCxnSpPr>
          <p:nvPr/>
        </p:nvCxnSpPr>
        <p:spPr>
          <a:xfrm>
            <a:off x="10437769" y="1362063"/>
            <a:ext cx="0" cy="501328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14ADA98-5775-4868-888E-38DB60EC45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90178" y="1545103"/>
            <a:ext cx="8011643" cy="503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03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89D40CB6-28AA-4C56-AC44-E1217100CD64}"/>
              </a:ext>
            </a:extLst>
          </p:cNvPr>
          <p:cNvCxnSpPr>
            <a:cxnSpLocks/>
          </p:cNvCxnSpPr>
          <p:nvPr/>
        </p:nvCxnSpPr>
        <p:spPr>
          <a:xfrm>
            <a:off x="2598057" y="0"/>
            <a:ext cx="6506210" cy="7053943"/>
          </a:xfrm>
          <a:prstGeom prst="line">
            <a:avLst/>
          </a:prstGeom>
          <a:ln w="28575">
            <a:solidFill>
              <a:srgbClr val="0141C8">
                <a:alpha val="2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9C607AEF-068B-416D-B338-A84FF2FD89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2" b="85000"/>
          <a:stretch/>
        </p:blipFill>
        <p:spPr>
          <a:xfrm>
            <a:off x="-21772" y="0"/>
            <a:ext cx="12192000" cy="1219200"/>
          </a:xfr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5AE028-0BD8-4125-8BC8-F7D51797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219199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  <a:latin typeface="Arial Black" panose="020B0A04020102020204" pitchFamily="34" charset="0"/>
              </a:rPr>
              <a:t>Примет отчета</a:t>
            </a:r>
          </a:p>
        </p:txBody>
      </p: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42C08504-1FF8-419E-BB52-F76E3B005C40}"/>
              </a:ext>
            </a:extLst>
          </p:cNvPr>
          <p:cNvCxnSpPr>
            <a:cxnSpLocks/>
          </p:cNvCxnSpPr>
          <p:nvPr/>
        </p:nvCxnSpPr>
        <p:spPr>
          <a:xfrm>
            <a:off x="4874891" y="325904"/>
            <a:ext cx="6246679" cy="6728039"/>
          </a:xfrm>
          <a:prstGeom prst="line">
            <a:avLst/>
          </a:prstGeom>
          <a:ln w="25400">
            <a:solidFill>
              <a:srgbClr val="398B9E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817B195F-8CE6-4322-B62A-02658F9728FE}"/>
              </a:ext>
            </a:extLst>
          </p:cNvPr>
          <p:cNvCxnSpPr>
            <a:cxnSpLocks/>
          </p:cNvCxnSpPr>
          <p:nvPr/>
        </p:nvCxnSpPr>
        <p:spPr>
          <a:xfrm flipH="1">
            <a:off x="2368456" y="754744"/>
            <a:ext cx="8282310" cy="6299199"/>
          </a:xfrm>
          <a:prstGeom prst="line">
            <a:avLst/>
          </a:prstGeom>
          <a:ln>
            <a:solidFill>
              <a:schemeClr val="accent1">
                <a:alpha val="3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E31AD702-683E-4E6D-8BD0-53047C8EDB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369" y="5928211"/>
            <a:ext cx="939525" cy="939525"/>
          </a:xfrm>
          <a:prstGeom prst="rect">
            <a:avLst/>
          </a:prstGeom>
        </p:spPr>
      </p:pic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0DA1D114-0A55-489A-9471-8391DBD8EEAA}"/>
              </a:ext>
            </a:extLst>
          </p:cNvPr>
          <p:cNvCxnSpPr>
            <a:cxnSpLocks/>
          </p:cNvCxnSpPr>
          <p:nvPr/>
        </p:nvCxnSpPr>
        <p:spPr>
          <a:xfrm flipH="1">
            <a:off x="1891653" y="6690073"/>
            <a:ext cx="547897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16C5C1E1-1C32-45F7-A804-13B2680F98F5}"/>
              </a:ext>
            </a:extLst>
          </p:cNvPr>
          <p:cNvCxnSpPr>
            <a:cxnSpLocks/>
          </p:cNvCxnSpPr>
          <p:nvPr/>
        </p:nvCxnSpPr>
        <p:spPr>
          <a:xfrm>
            <a:off x="1891653" y="6250867"/>
            <a:ext cx="0" cy="439206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F3E64ADC-1B25-48EB-8164-C7255C6F9B1B}"/>
              </a:ext>
            </a:extLst>
          </p:cNvPr>
          <p:cNvCxnSpPr>
            <a:cxnSpLocks/>
          </p:cNvCxnSpPr>
          <p:nvPr/>
        </p:nvCxnSpPr>
        <p:spPr>
          <a:xfrm>
            <a:off x="9933054" y="1362063"/>
            <a:ext cx="504715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A14AC6AD-BF80-4043-AD67-CC8FBC6F8590}"/>
              </a:ext>
            </a:extLst>
          </p:cNvPr>
          <p:cNvCxnSpPr>
            <a:cxnSpLocks/>
          </p:cNvCxnSpPr>
          <p:nvPr/>
        </p:nvCxnSpPr>
        <p:spPr>
          <a:xfrm>
            <a:off x="10437769" y="1362063"/>
            <a:ext cx="0" cy="501328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0865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DDD6415-3FBE-4B3C-9D29-6E141D7991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b="3236"/>
          <a:stretch/>
        </p:blipFill>
        <p:spPr>
          <a:xfrm>
            <a:off x="4327899" y="1283814"/>
            <a:ext cx="7804150" cy="5673177"/>
          </a:xfrm>
          <a:prstGeom prst="rect">
            <a:avLst/>
          </a:prstGeom>
          <a:gradFill>
            <a:gsLst>
              <a:gs pos="0">
                <a:schemeClr val="tx1"/>
              </a:gs>
              <a:gs pos="86000">
                <a:schemeClr val="bg1">
                  <a:lumMod val="95000"/>
                </a:schemeClr>
              </a:gs>
              <a:gs pos="49000">
                <a:schemeClr val="tx1"/>
              </a:gs>
              <a:gs pos="79000">
                <a:schemeClr val="bg1"/>
              </a:gs>
            </a:gsLst>
            <a:lin ang="3000000" scaled="0"/>
          </a:gradFill>
          <a:effectLst/>
        </p:spPr>
      </p:pic>
      <p:sp>
        <p:nvSpPr>
          <p:cNvPr id="4" name="Овал 3">
            <a:extLst>
              <a:ext uri="{FF2B5EF4-FFF2-40B4-BE49-F238E27FC236}">
                <a16:creationId xmlns:a16="http://schemas.microsoft.com/office/drawing/2014/main" id="{93BAD2A4-27BE-4F3F-80E0-E1E94275C9F2}"/>
              </a:ext>
            </a:extLst>
          </p:cNvPr>
          <p:cNvSpPr/>
          <p:nvPr/>
        </p:nvSpPr>
        <p:spPr>
          <a:xfrm>
            <a:off x="4605537" y="1422037"/>
            <a:ext cx="6664189" cy="4968755"/>
          </a:xfrm>
          <a:prstGeom prst="ellipse">
            <a:avLst/>
          </a:prstGeom>
          <a:solidFill>
            <a:schemeClr val="dk1">
              <a:alpha val="49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9C607AEF-068B-416D-B338-A84FF2FD89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2" b="85000"/>
          <a:stretch/>
        </p:blipFill>
        <p:spPr>
          <a:xfrm>
            <a:off x="0" y="0"/>
            <a:ext cx="12192000" cy="1219200"/>
          </a:xfrm>
          <a:blipFill dpi="0" rotWithShape="1">
            <a:blip r:embed="rId5">
              <a:alphaModFix amt="84000"/>
            </a:blip>
            <a:srcRect/>
            <a:tile tx="0" ty="0" sx="100000" sy="100000" flip="none" algn="tl"/>
          </a:blipFill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5AE028-0BD8-4125-8BC8-F7D51797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219199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  <a:latin typeface="Arial Black" panose="020B0A04020102020204" pitchFamily="34" charset="0"/>
              </a:rPr>
              <a:t>Система </a:t>
            </a:r>
            <a:r>
              <a:rPr lang="en-US" sz="3600" dirty="0">
                <a:solidFill>
                  <a:schemeClr val="bg1"/>
                </a:solidFill>
                <a:latin typeface="Arial Black" panose="020B0A04020102020204" pitchFamily="34" charset="0"/>
              </a:rPr>
              <a:t>LPR</a:t>
            </a:r>
            <a:endParaRPr lang="ru-RU" sz="36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E03C4357-63BA-47E5-9D23-1C6B9D06400C}"/>
              </a:ext>
            </a:extLst>
          </p:cNvPr>
          <p:cNvCxnSpPr/>
          <p:nvPr/>
        </p:nvCxnSpPr>
        <p:spPr>
          <a:xfrm>
            <a:off x="10277928" y="1731527"/>
            <a:ext cx="120396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F71409B6-F6A6-4A9A-BEE7-8D05BBBB10F7}"/>
              </a:ext>
            </a:extLst>
          </p:cNvPr>
          <p:cNvCxnSpPr>
            <a:cxnSpLocks/>
          </p:cNvCxnSpPr>
          <p:nvPr/>
        </p:nvCxnSpPr>
        <p:spPr>
          <a:xfrm>
            <a:off x="11481888" y="1731527"/>
            <a:ext cx="0" cy="96774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A88A210E-A36F-414E-AA35-CA7526B693DB}"/>
              </a:ext>
            </a:extLst>
          </p:cNvPr>
          <p:cNvCxnSpPr>
            <a:cxnSpLocks/>
          </p:cNvCxnSpPr>
          <p:nvPr/>
        </p:nvCxnSpPr>
        <p:spPr>
          <a:xfrm flipH="1">
            <a:off x="180521" y="4406320"/>
            <a:ext cx="927100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59A8DF13-3B9F-4323-A7A5-D7EFEDED8A04}"/>
              </a:ext>
            </a:extLst>
          </p:cNvPr>
          <p:cNvCxnSpPr>
            <a:cxnSpLocks/>
          </p:cNvCxnSpPr>
          <p:nvPr/>
        </p:nvCxnSpPr>
        <p:spPr>
          <a:xfrm>
            <a:off x="180521" y="3631620"/>
            <a:ext cx="0" cy="77470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A2740BBE-456B-428C-94D9-478C229433F4}"/>
              </a:ext>
            </a:extLst>
          </p:cNvPr>
          <p:cNvCxnSpPr>
            <a:cxnSpLocks/>
          </p:cNvCxnSpPr>
          <p:nvPr/>
        </p:nvCxnSpPr>
        <p:spPr>
          <a:xfrm>
            <a:off x="2598057" y="0"/>
            <a:ext cx="2409372" cy="2632815"/>
          </a:xfrm>
          <a:prstGeom prst="line">
            <a:avLst/>
          </a:prstGeom>
          <a:ln w="28575">
            <a:solidFill>
              <a:srgbClr val="0141C8">
                <a:alpha val="3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C16331E8-4548-4783-A17E-68F0F1F8933E}"/>
              </a:ext>
            </a:extLst>
          </p:cNvPr>
          <p:cNvCxnSpPr>
            <a:cxnSpLocks/>
          </p:cNvCxnSpPr>
          <p:nvPr/>
        </p:nvCxnSpPr>
        <p:spPr>
          <a:xfrm>
            <a:off x="4874891" y="325904"/>
            <a:ext cx="1221109" cy="1343239"/>
          </a:xfrm>
          <a:prstGeom prst="line">
            <a:avLst/>
          </a:prstGeom>
          <a:ln w="25400">
            <a:solidFill>
              <a:srgbClr val="398B9E">
                <a:alpha val="5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EE7FF6B7-F70B-4D63-B4C0-062D34BAE2E2}"/>
              </a:ext>
            </a:extLst>
          </p:cNvPr>
          <p:cNvCxnSpPr>
            <a:cxnSpLocks/>
          </p:cNvCxnSpPr>
          <p:nvPr/>
        </p:nvCxnSpPr>
        <p:spPr>
          <a:xfrm flipH="1">
            <a:off x="2368456" y="5268686"/>
            <a:ext cx="2377715" cy="1785257"/>
          </a:xfrm>
          <a:prstGeom prst="line">
            <a:avLst/>
          </a:prstGeom>
          <a:ln>
            <a:solidFill>
              <a:schemeClr val="accent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B1A6A83A-DE72-4BDB-A398-C44D24C507B3}"/>
              </a:ext>
            </a:extLst>
          </p:cNvPr>
          <p:cNvCxnSpPr>
            <a:cxnSpLocks/>
          </p:cNvCxnSpPr>
          <p:nvPr/>
        </p:nvCxnSpPr>
        <p:spPr>
          <a:xfrm flipH="1">
            <a:off x="133350" y="6345276"/>
            <a:ext cx="927100" cy="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535C29C7-6603-4F49-85B3-9DFB362F0836}"/>
              </a:ext>
            </a:extLst>
          </p:cNvPr>
          <p:cNvCxnSpPr>
            <a:cxnSpLocks/>
          </p:cNvCxnSpPr>
          <p:nvPr/>
        </p:nvCxnSpPr>
        <p:spPr>
          <a:xfrm>
            <a:off x="133350" y="5570576"/>
            <a:ext cx="0" cy="774700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единительная линия 25">
            <a:extLst>
              <a:ext uri="{FF2B5EF4-FFF2-40B4-BE49-F238E27FC236}">
                <a16:creationId xmlns:a16="http://schemas.microsoft.com/office/drawing/2014/main" id="{BD7919CF-392A-48E0-B3DF-C22DF4382AD0}"/>
              </a:ext>
            </a:extLst>
          </p:cNvPr>
          <p:cNvCxnSpPr/>
          <p:nvPr/>
        </p:nvCxnSpPr>
        <p:spPr>
          <a:xfrm>
            <a:off x="10277928" y="4406352"/>
            <a:ext cx="120396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FF9EBD1C-F814-4B88-B604-3FA3AE6D90D2}"/>
              </a:ext>
            </a:extLst>
          </p:cNvPr>
          <p:cNvCxnSpPr>
            <a:cxnSpLocks/>
          </p:cNvCxnSpPr>
          <p:nvPr/>
        </p:nvCxnSpPr>
        <p:spPr>
          <a:xfrm>
            <a:off x="11481888" y="4406352"/>
            <a:ext cx="0" cy="96774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2C27639-ACB3-4D72-88B9-C9BDA809AAE6}"/>
              </a:ext>
            </a:extLst>
          </p:cNvPr>
          <p:cNvSpPr txBox="1"/>
          <p:nvPr/>
        </p:nvSpPr>
        <p:spPr>
          <a:xfrm>
            <a:off x="46767" y="1807366"/>
            <a:ext cx="11103429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04838" indent="-342900">
              <a:buFont typeface="Wingdings" panose="05000000000000000000" pitchFamily="2" charset="2"/>
              <a:buChar char="ü"/>
            </a:pPr>
            <a:r>
              <a:rPr lang="ru-RU" sz="2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Аппаратно-программный комплекс </a:t>
            </a:r>
            <a:r>
              <a:rPr lang="ru-RU" sz="2200" dirty="0">
                <a:ln w="3175">
                  <a:solidFill>
                    <a:schemeClr val="bg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в</a:t>
            </a:r>
            <a:r>
              <a:rPr lang="ru-RU" sz="2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недряемый компанией </a:t>
            </a:r>
            <a:r>
              <a:rPr lang="ru-RU" sz="22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Экосмарт</a:t>
            </a:r>
            <a:r>
              <a:rPr lang="ru-RU" sz="2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это</a:t>
            </a:r>
            <a:r>
              <a:rPr lang="ru-RU" sz="2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200" dirty="0">
                <a:latin typeface="Arial" panose="020B0604020202020204" pitchFamily="34" charset="0"/>
                <a:cs typeface="Arial" panose="020B0604020202020204" pitchFamily="34" charset="0"/>
              </a:rPr>
              <a:t>совокупность аппаратных средс</a:t>
            </a:r>
            <a:r>
              <a:rPr lang="ru-RU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ru-RU" sz="2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(камер при необходимости и серверного </a:t>
            </a:r>
            <a:r>
              <a:rPr lang="ru-RU" sz="2200" dirty="0">
                <a:latin typeface="Arial" panose="020B0604020202020204" pitchFamily="34" charset="0"/>
                <a:cs typeface="Arial" panose="020B0604020202020204" pitchFamily="34" charset="0"/>
              </a:rPr>
              <a:t>оборудования) и  программное </a:t>
            </a:r>
            <a:r>
              <a:rPr lang="ru-RU" sz="2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обеспечение, в основе которого лежит </a:t>
            </a:r>
            <a:r>
              <a:rPr lang="ru-RU" sz="2200" dirty="0">
                <a:latin typeface="Arial" panose="020B0604020202020204" pitchFamily="34" charset="0"/>
                <a:cs typeface="Arial" panose="020B0604020202020204" pitchFamily="34" charset="0"/>
              </a:rPr>
              <a:t>нейронная сеть с удобным </a:t>
            </a:r>
            <a:r>
              <a:rPr lang="ru-RU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</a:t>
            </a:r>
            <a:r>
              <a:rPr lang="ru-RU" sz="2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льзовательским интерфейсом направленный на </a:t>
            </a:r>
            <a:r>
              <a:rPr lang="ru-RU" sz="2200" dirty="0">
                <a:latin typeface="Arial" panose="020B0604020202020204" pitchFamily="34" charset="0"/>
                <a:cs typeface="Arial" panose="020B0604020202020204" pitchFamily="34" charset="0"/>
              </a:rPr>
              <a:t>умную автоматизацию важн</a:t>
            </a:r>
            <a:r>
              <a:rPr lang="ru-RU" sz="2200" dirty="0">
                <a:ln w="3175">
                  <a:solidFill>
                    <a:schemeClr val="bg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о</a:t>
            </a:r>
            <a:r>
              <a:rPr lang="ru-RU" sz="2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го технологического процес</a:t>
            </a:r>
            <a:r>
              <a:rPr lang="ru-RU" sz="2200" dirty="0">
                <a:ln w="3175"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ru-RU" sz="2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а, который может </a:t>
            </a:r>
            <a:r>
              <a:rPr lang="ru-RU" sz="2200" dirty="0">
                <a:latin typeface="Arial" panose="020B0604020202020204" pitchFamily="34" charset="0"/>
                <a:cs typeface="Arial" panose="020B0604020202020204" pitchFamily="34" charset="0"/>
              </a:rPr>
              <a:t>включать использование ма</a:t>
            </a:r>
            <a:r>
              <a:rPr lang="ru-RU" sz="2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шинного зрения, краткосрочного прогнозирования </a:t>
            </a:r>
            <a:r>
              <a:rPr lang="ru-RU" sz="2200" dirty="0">
                <a:latin typeface="Arial" panose="020B0604020202020204" pitchFamily="34" charset="0"/>
                <a:cs typeface="Arial" panose="020B0604020202020204" pitchFamily="34" charset="0"/>
              </a:rPr>
              <a:t>событий и другие технолог</a:t>
            </a:r>
            <a:r>
              <a:rPr lang="ru-RU" sz="2200" dirty="0">
                <a:ln w="3175">
                  <a:solidFill>
                    <a:schemeClr val="bg1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</a:t>
            </a:r>
            <a:r>
              <a:rPr lang="ru-RU" sz="2200" dirty="0">
                <a:latin typeface="Arial" panose="020B0604020202020204" pitchFamily="34" charset="0"/>
                <a:cs typeface="Arial" panose="020B0604020202020204" pitchFamily="34" charset="0"/>
              </a:rPr>
              <a:t>и </a:t>
            </a:r>
            <a:r>
              <a:rPr lang="ru-RU" sz="2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ИИ</a:t>
            </a:r>
          </a:p>
          <a:p>
            <a:pPr marL="604838" indent="-342900">
              <a:buFont typeface="Wingdings" panose="05000000000000000000" pitchFamily="2" charset="2"/>
              <a:buChar char="ü"/>
            </a:pPr>
            <a:endParaRPr lang="en-US" sz="2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04838" indent="-342900">
              <a:buFont typeface="Wingdings" panose="05000000000000000000" pitchFamily="2" charset="2"/>
              <a:buChar char="ü"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Искусственная нейронная </a:t>
            </a:r>
            <a:r>
              <a:rPr lang="ru-RU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сеть </a:t>
            </a:r>
            <a:r>
              <a:rPr lang="ru-RU" sz="2400" dirty="0">
                <a:ln w="3175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</a:t>
            </a:r>
            <a:r>
              <a:rPr lang="ru-RU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это продукт научных разработок в 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области искусственного ин</a:t>
            </a:r>
            <a:r>
              <a:rPr lang="ru-RU" sz="2200" dirty="0">
                <a:ln w="3175">
                  <a:solidFill>
                    <a:schemeClr val="bg1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ru-RU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ел</a:t>
            </a:r>
            <a:r>
              <a:rPr lang="ru-RU" sz="2400" dirty="0">
                <a:ln w="3175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л</a:t>
            </a:r>
            <a:r>
              <a:rPr lang="ru-RU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екта (ИИ), раз</a:t>
            </a:r>
            <a:r>
              <a:rPr lang="ru-RU" sz="2400" dirty="0">
                <a:ln w="3175"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</a:t>
            </a:r>
            <a:r>
              <a:rPr lang="ru-RU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аботанный для 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интеллектуальной автомати</a:t>
            </a:r>
            <a:r>
              <a:rPr lang="ru-RU" sz="2200" dirty="0">
                <a:ln w="3175">
                  <a:solidFill>
                    <a:schemeClr val="bg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з</a:t>
            </a:r>
            <a:r>
              <a:rPr lang="ru-RU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ации и оптимизации того или </a:t>
            </a:r>
            <a:r>
              <a:rPr lang="ru-RU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иного 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рутинного процесса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04838" indent="-342900">
              <a:buFont typeface="Wingdings" panose="05000000000000000000" pitchFamily="2" charset="2"/>
              <a:buChar char="ü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552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89D40CB6-28AA-4C56-AC44-E1217100CD64}"/>
              </a:ext>
            </a:extLst>
          </p:cNvPr>
          <p:cNvCxnSpPr>
            <a:cxnSpLocks/>
          </p:cNvCxnSpPr>
          <p:nvPr/>
        </p:nvCxnSpPr>
        <p:spPr>
          <a:xfrm>
            <a:off x="2598057" y="0"/>
            <a:ext cx="6506210" cy="7053943"/>
          </a:xfrm>
          <a:prstGeom prst="line">
            <a:avLst/>
          </a:prstGeom>
          <a:ln w="28575">
            <a:solidFill>
              <a:srgbClr val="0141C8">
                <a:alpha val="2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9C607AEF-068B-416D-B338-A84FF2FD89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2" b="85000"/>
          <a:stretch/>
        </p:blipFill>
        <p:spPr>
          <a:xfrm>
            <a:off x="-21772" y="0"/>
            <a:ext cx="12192000" cy="1219200"/>
          </a:xfr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5AE028-0BD8-4125-8BC8-F7D51797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219199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  <a:latin typeface="Arial Black" panose="020B0A04020102020204" pitchFamily="34" charset="0"/>
              </a:rPr>
              <a:t>Структура системы </a:t>
            </a:r>
            <a:r>
              <a:rPr lang="en-US" sz="3600" dirty="0">
                <a:solidFill>
                  <a:schemeClr val="bg1"/>
                </a:solidFill>
                <a:latin typeface="Arial Black" panose="020B0A04020102020204" pitchFamily="34" charset="0"/>
              </a:rPr>
              <a:t>LPR</a:t>
            </a:r>
            <a:endParaRPr lang="ru-RU" sz="36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50EC6CF1-A428-48C3-A6F4-E3B9DEB54D2A}"/>
              </a:ext>
            </a:extLst>
          </p:cNvPr>
          <p:cNvCxnSpPr/>
          <p:nvPr/>
        </p:nvCxnSpPr>
        <p:spPr>
          <a:xfrm>
            <a:off x="10695325" y="1426037"/>
            <a:ext cx="1203960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6EEF1BBA-B4A1-45A7-B593-776D976943BE}"/>
              </a:ext>
            </a:extLst>
          </p:cNvPr>
          <p:cNvCxnSpPr>
            <a:cxnSpLocks/>
          </p:cNvCxnSpPr>
          <p:nvPr/>
        </p:nvCxnSpPr>
        <p:spPr>
          <a:xfrm>
            <a:off x="11899285" y="1426037"/>
            <a:ext cx="0" cy="96774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B0237DE1-8448-4572-8DD0-8CB3C0E79FBF}"/>
              </a:ext>
            </a:extLst>
          </p:cNvPr>
          <p:cNvCxnSpPr>
            <a:cxnSpLocks/>
          </p:cNvCxnSpPr>
          <p:nvPr/>
        </p:nvCxnSpPr>
        <p:spPr>
          <a:xfrm flipH="1">
            <a:off x="264900" y="6619254"/>
            <a:ext cx="927100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EE68FED7-A70A-4D74-920F-70455BFD4D33}"/>
              </a:ext>
            </a:extLst>
          </p:cNvPr>
          <p:cNvCxnSpPr>
            <a:cxnSpLocks/>
          </p:cNvCxnSpPr>
          <p:nvPr/>
        </p:nvCxnSpPr>
        <p:spPr>
          <a:xfrm>
            <a:off x="264900" y="5844554"/>
            <a:ext cx="0" cy="77470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42C08504-1FF8-419E-BB52-F76E3B005C40}"/>
              </a:ext>
            </a:extLst>
          </p:cNvPr>
          <p:cNvCxnSpPr>
            <a:cxnSpLocks/>
          </p:cNvCxnSpPr>
          <p:nvPr/>
        </p:nvCxnSpPr>
        <p:spPr>
          <a:xfrm>
            <a:off x="4874891" y="325904"/>
            <a:ext cx="6246679" cy="6728039"/>
          </a:xfrm>
          <a:prstGeom prst="line">
            <a:avLst/>
          </a:prstGeom>
          <a:ln w="25400">
            <a:solidFill>
              <a:srgbClr val="398B9E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817B195F-8CE6-4322-B62A-02658F9728FE}"/>
              </a:ext>
            </a:extLst>
          </p:cNvPr>
          <p:cNvCxnSpPr>
            <a:cxnSpLocks/>
          </p:cNvCxnSpPr>
          <p:nvPr/>
        </p:nvCxnSpPr>
        <p:spPr>
          <a:xfrm flipH="1">
            <a:off x="2368456" y="754744"/>
            <a:ext cx="8282310" cy="6299199"/>
          </a:xfrm>
          <a:prstGeom prst="line">
            <a:avLst/>
          </a:prstGeom>
          <a:ln>
            <a:solidFill>
              <a:schemeClr val="accent1">
                <a:alpha val="3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E31AD702-683E-4E6D-8BD0-53047C8EDB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369" y="5928211"/>
            <a:ext cx="939525" cy="93952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B9A5E8A-6E5D-4F2E-A8B9-3302FA0BE2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2616" y="1442398"/>
            <a:ext cx="9817155" cy="5106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104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89D40CB6-28AA-4C56-AC44-E1217100CD64}"/>
              </a:ext>
            </a:extLst>
          </p:cNvPr>
          <p:cNvCxnSpPr>
            <a:cxnSpLocks/>
          </p:cNvCxnSpPr>
          <p:nvPr/>
        </p:nvCxnSpPr>
        <p:spPr>
          <a:xfrm>
            <a:off x="2598057" y="0"/>
            <a:ext cx="6506210" cy="7053943"/>
          </a:xfrm>
          <a:prstGeom prst="line">
            <a:avLst/>
          </a:prstGeom>
          <a:ln w="28575">
            <a:solidFill>
              <a:srgbClr val="0141C8">
                <a:alpha val="2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9C607AEF-068B-416D-B338-A84FF2FD89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2" b="85000"/>
          <a:stretch/>
        </p:blipFill>
        <p:spPr>
          <a:xfrm>
            <a:off x="-21772" y="0"/>
            <a:ext cx="12192000" cy="1219200"/>
          </a:xfr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5AE028-0BD8-4125-8BC8-F7D51797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219199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  <a:latin typeface="Arial Black" panose="020B0A04020102020204" pitchFamily="34" charset="0"/>
              </a:rPr>
              <a:t>Применение системы </a:t>
            </a:r>
            <a:r>
              <a:rPr lang="en-US" sz="3600" dirty="0">
                <a:solidFill>
                  <a:schemeClr val="bg1"/>
                </a:solidFill>
                <a:latin typeface="Arial Black" panose="020B0A04020102020204" pitchFamily="34" charset="0"/>
              </a:rPr>
              <a:t>LPR</a:t>
            </a:r>
            <a:endParaRPr lang="ru-RU" sz="36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50EC6CF1-A428-48C3-A6F4-E3B9DEB54D2A}"/>
              </a:ext>
            </a:extLst>
          </p:cNvPr>
          <p:cNvCxnSpPr/>
          <p:nvPr/>
        </p:nvCxnSpPr>
        <p:spPr>
          <a:xfrm>
            <a:off x="10695325" y="1426037"/>
            <a:ext cx="1203960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6EEF1BBA-B4A1-45A7-B593-776D976943BE}"/>
              </a:ext>
            </a:extLst>
          </p:cNvPr>
          <p:cNvCxnSpPr>
            <a:cxnSpLocks/>
          </p:cNvCxnSpPr>
          <p:nvPr/>
        </p:nvCxnSpPr>
        <p:spPr>
          <a:xfrm>
            <a:off x="11899285" y="1426037"/>
            <a:ext cx="0" cy="96774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B0237DE1-8448-4572-8DD0-8CB3C0E79FBF}"/>
              </a:ext>
            </a:extLst>
          </p:cNvPr>
          <p:cNvCxnSpPr>
            <a:cxnSpLocks/>
          </p:cNvCxnSpPr>
          <p:nvPr/>
        </p:nvCxnSpPr>
        <p:spPr>
          <a:xfrm flipH="1">
            <a:off x="264900" y="6619254"/>
            <a:ext cx="927100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EE68FED7-A70A-4D74-920F-70455BFD4D33}"/>
              </a:ext>
            </a:extLst>
          </p:cNvPr>
          <p:cNvCxnSpPr>
            <a:cxnSpLocks/>
          </p:cNvCxnSpPr>
          <p:nvPr/>
        </p:nvCxnSpPr>
        <p:spPr>
          <a:xfrm>
            <a:off x="264900" y="5844554"/>
            <a:ext cx="0" cy="77470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42C08504-1FF8-419E-BB52-F76E3B005C40}"/>
              </a:ext>
            </a:extLst>
          </p:cNvPr>
          <p:cNvCxnSpPr>
            <a:cxnSpLocks/>
          </p:cNvCxnSpPr>
          <p:nvPr/>
        </p:nvCxnSpPr>
        <p:spPr>
          <a:xfrm>
            <a:off x="4874891" y="325904"/>
            <a:ext cx="6246679" cy="6728039"/>
          </a:xfrm>
          <a:prstGeom prst="line">
            <a:avLst/>
          </a:prstGeom>
          <a:ln w="25400">
            <a:solidFill>
              <a:srgbClr val="398B9E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817B195F-8CE6-4322-B62A-02658F9728FE}"/>
              </a:ext>
            </a:extLst>
          </p:cNvPr>
          <p:cNvCxnSpPr>
            <a:cxnSpLocks/>
          </p:cNvCxnSpPr>
          <p:nvPr/>
        </p:nvCxnSpPr>
        <p:spPr>
          <a:xfrm flipH="1">
            <a:off x="2368456" y="754744"/>
            <a:ext cx="8282310" cy="6299199"/>
          </a:xfrm>
          <a:prstGeom prst="line">
            <a:avLst/>
          </a:prstGeom>
          <a:ln>
            <a:solidFill>
              <a:schemeClr val="accent1">
                <a:alpha val="3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E31AD702-683E-4E6D-8BD0-53047C8EDB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369" y="5928211"/>
            <a:ext cx="939525" cy="9395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B7803F-4D7D-4869-A75A-56E6F3A28030}"/>
              </a:ext>
            </a:extLst>
          </p:cNvPr>
          <p:cNvSpPr txBox="1"/>
          <p:nvPr/>
        </p:nvSpPr>
        <p:spPr>
          <a:xfrm>
            <a:off x="46767" y="1807366"/>
            <a:ext cx="1110342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1938"/>
            <a:r>
              <a:rPr lang="ru-RU" sz="2200" dirty="0">
                <a:latin typeface="Arial" panose="020B0604020202020204" pitchFamily="34" charset="0"/>
                <a:cs typeface="Arial" panose="020B0604020202020204" pitchFamily="34" charset="0"/>
              </a:rPr>
              <a:t>Области применения </a:t>
            </a:r>
            <a:r>
              <a:rPr lang="ru-RU" sz="2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системы </a:t>
            </a:r>
            <a:r>
              <a:rPr lang="en-US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LPR</a:t>
            </a: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обширна</a:t>
            </a:r>
            <a:r>
              <a:rPr lang="ru-RU" sz="2200" dirty="0">
                <a:latin typeface="Arial" panose="020B0604020202020204" pitchFamily="34" charset="0"/>
                <a:cs typeface="Arial" panose="020B0604020202020204" pitchFamily="34" charset="0"/>
              </a:rPr>
              <a:t>. Далее приведены несколько примеров использования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LPR:</a:t>
            </a:r>
            <a:endParaRPr lang="ru-RU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61938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04838" indent="-342900">
              <a:buFont typeface="Wingdings" panose="05000000000000000000" pitchFamily="2" charset="2"/>
              <a:buChar char="ü"/>
            </a:pP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Интеллектуальная </a:t>
            </a: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автоматизированная пропускная система</a:t>
            </a:r>
          </a:p>
          <a:p>
            <a:pPr marL="604838" indent="-342900">
              <a:buFont typeface="Wingdings" panose="05000000000000000000" pitchFamily="2" charset="2"/>
              <a:buChar char="ü"/>
            </a:pP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04838" indent="-342900">
              <a:buFont typeface="Wingdings" panose="05000000000000000000" pitchFamily="2" charset="2"/>
              <a:buChar char="ü"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Учет времени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 и оплаты стоянки на платных парковках</a:t>
            </a:r>
          </a:p>
          <a:p>
            <a:pPr marL="604838" indent="-342900">
              <a:buFont typeface="Wingdings" panose="05000000000000000000" pitchFamily="2" charset="2"/>
              <a:buChar char="ü"/>
            </a:pP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04838" indent="-342900">
              <a:buFont typeface="Wingdings" panose="05000000000000000000" pitchFamily="2" charset="2"/>
              <a:buChar char="ü"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Оповещение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 логистической системы о прибытии транспорта</a:t>
            </a:r>
          </a:p>
          <a:p>
            <a:pPr marL="604838" indent="-342900">
              <a:buFont typeface="Wingdings" panose="05000000000000000000" pitchFamily="2" charset="2"/>
              <a:buChar char="ü"/>
            </a:pP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04838" indent="-342900">
              <a:buFont typeface="Wingdings" panose="05000000000000000000" pitchFamily="2" charset="2"/>
              <a:buChar char="ü"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Контроль безопасности 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на территории парковки и предприятия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806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89D40CB6-28AA-4C56-AC44-E1217100CD64}"/>
              </a:ext>
            </a:extLst>
          </p:cNvPr>
          <p:cNvCxnSpPr>
            <a:cxnSpLocks/>
          </p:cNvCxnSpPr>
          <p:nvPr/>
        </p:nvCxnSpPr>
        <p:spPr>
          <a:xfrm>
            <a:off x="2598057" y="0"/>
            <a:ext cx="6506210" cy="7053943"/>
          </a:xfrm>
          <a:prstGeom prst="line">
            <a:avLst/>
          </a:prstGeom>
          <a:ln w="28575">
            <a:solidFill>
              <a:srgbClr val="0141C8">
                <a:alpha val="2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9C607AEF-068B-416D-B338-A84FF2FD89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2" b="85000"/>
          <a:stretch/>
        </p:blipFill>
        <p:spPr>
          <a:xfrm>
            <a:off x="-21772" y="0"/>
            <a:ext cx="12192000" cy="1219200"/>
          </a:xfr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5AE028-0BD8-4125-8BC8-F7D51797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219199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  <a:latin typeface="Arial Black" panose="020B0A04020102020204" pitchFamily="34" charset="0"/>
              </a:rPr>
              <a:t>Пользовательский интерфейс</a:t>
            </a: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50EC6CF1-A428-48C3-A6F4-E3B9DEB54D2A}"/>
              </a:ext>
            </a:extLst>
          </p:cNvPr>
          <p:cNvCxnSpPr>
            <a:cxnSpLocks/>
          </p:cNvCxnSpPr>
          <p:nvPr/>
        </p:nvCxnSpPr>
        <p:spPr>
          <a:xfrm>
            <a:off x="7998230" y="1353467"/>
            <a:ext cx="504715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6EEF1BBA-B4A1-45A7-B593-776D976943BE}"/>
              </a:ext>
            </a:extLst>
          </p:cNvPr>
          <p:cNvCxnSpPr>
            <a:cxnSpLocks/>
          </p:cNvCxnSpPr>
          <p:nvPr/>
        </p:nvCxnSpPr>
        <p:spPr>
          <a:xfrm>
            <a:off x="8502945" y="1353467"/>
            <a:ext cx="0" cy="501328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B0237DE1-8448-4572-8DD0-8CB3C0E79FBF}"/>
              </a:ext>
            </a:extLst>
          </p:cNvPr>
          <p:cNvCxnSpPr>
            <a:cxnSpLocks/>
          </p:cNvCxnSpPr>
          <p:nvPr/>
        </p:nvCxnSpPr>
        <p:spPr>
          <a:xfrm flipH="1">
            <a:off x="3312900" y="2294001"/>
            <a:ext cx="547897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EE68FED7-A70A-4D74-920F-70455BFD4D33}"/>
              </a:ext>
            </a:extLst>
          </p:cNvPr>
          <p:cNvCxnSpPr>
            <a:cxnSpLocks/>
          </p:cNvCxnSpPr>
          <p:nvPr/>
        </p:nvCxnSpPr>
        <p:spPr>
          <a:xfrm>
            <a:off x="3312900" y="1854795"/>
            <a:ext cx="0" cy="439206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42C08504-1FF8-419E-BB52-F76E3B005C40}"/>
              </a:ext>
            </a:extLst>
          </p:cNvPr>
          <p:cNvCxnSpPr>
            <a:cxnSpLocks/>
          </p:cNvCxnSpPr>
          <p:nvPr/>
        </p:nvCxnSpPr>
        <p:spPr>
          <a:xfrm>
            <a:off x="4874891" y="325904"/>
            <a:ext cx="6246679" cy="6728039"/>
          </a:xfrm>
          <a:prstGeom prst="line">
            <a:avLst/>
          </a:prstGeom>
          <a:ln w="25400">
            <a:solidFill>
              <a:srgbClr val="398B9E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817B195F-8CE6-4322-B62A-02658F9728FE}"/>
              </a:ext>
            </a:extLst>
          </p:cNvPr>
          <p:cNvCxnSpPr>
            <a:cxnSpLocks/>
          </p:cNvCxnSpPr>
          <p:nvPr/>
        </p:nvCxnSpPr>
        <p:spPr>
          <a:xfrm flipH="1">
            <a:off x="2368456" y="754744"/>
            <a:ext cx="8282310" cy="6299199"/>
          </a:xfrm>
          <a:prstGeom prst="line">
            <a:avLst/>
          </a:prstGeom>
          <a:ln>
            <a:solidFill>
              <a:schemeClr val="accent1">
                <a:alpha val="3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E31AD702-683E-4E6D-8BD0-53047C8EDB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369" y="5928211"/>
            <a:ext cx="939525" cy="9395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E183330-0132-446F-8166-4F6EF106C65A}"/>
              </a:ext>
            </a:extLst>
          </p:cNvPr>
          <p:cNvSpPr txBox="1"/>
          <p:nvPr/>
        </p:nvSpPr>
        <p:spPr>
          <a:xfrm>
            <a:off x="3564861" y="1429674"/>
            <a:ext cx="4569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Страница авторизации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F52CC366-CD4F-4764-BACD-8595505AF1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8676" y="2650044"/>
            <a:ext cx="5056491" cy="1913953"/>
          </a:xfrm>
          <a:prstGeom prst="rect">
            <a:avLst/>
          </a:prstGeom>
        </p:spPr>
      </p:pic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15944E4A-8CC2-4DE0-8AD3-1EB03C3FA2D6}"/>
              </a:ext>
            </a:extLst>
          </p:cNvPr>
          <p:cNvCxnSpPr>
            <a:cxnSpLocks/>
          </p:cNvCxnSpPr>
          <p:nvPr/>
        </p:nvCxnSpPr>
        <p:spPr>
          <a:xfrm flipH="1">
            <a:off x="1528453" y="6568457"/>
            <a:ext cx="547897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единительная линия 25">
            <a:extLst>
              <a:ext uri="{FF2B5EF4-FFF2-40B4-BE49-F238E27FC236}">
                <a16:creationId xmlns:a16="http://schemas.microsoft.com/office/drawing/2014/main" id="{0D5E1025-3C91-4E60-82AC-91EA6F186490}"/>
              </a:ext>
            </a:extLst>
          </p:cNvPr>
          <p:cNvCxnSpPr>
            <a:cxnSpLocks/>
          </p:cNvCxnSpPr>
          <p:nvPr/>
        </p:nvCxnSpPr>
        <p:spPr>
          <a:xfrm>
            <a:off x="1528453" y="6129251"/>
            <a:ext cx="0" cy="439206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A323956D-4147-4454-922B-88FA66A40F93}"/>
              </a:ext>
            </a:extLst>
          </p:cNvPr>
          <p:cNvCxnSpPr>
            <a:cxnSpLocks/>
          </p:cNvCxnSpPr>
          <p:nvPr/>
        </p:nvCxnSpPr>
        <p:spPr>
          <a:xfrm>
            <a:off x="10443887" y="2294001"/>
            <a:ext cx="504715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>
            <a:extLst>
              <a:ext uri="{FF2B5EF4-FFF2-40B4-BE49-F238E27FC236}">
                <a16:creationId xmlns:a16="http://schemas.microsoft.com/office/drawing/2014/main" id="{902055E8-2A2B-41B6-ADA8-C1BCF42576C6}"/>
              </a:ext>
            </a:extLst>
          </p:cNvPr>
          <p:cNvCxnSpPr>
            <a:cxnSpLocks/>
          </p:cNvCxnSpPr>
          <p:nvPr/>
        </p:nvCxnSpPr>
        <p:spPr>
          <a:xfrm>
            <a:off x="10948602" y="2294001"/>
            <a:ext cx="0" cy="501328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344E9991-CC5C-49E3-A563-BC2234AA03B8}"/>
              </a:ext>
            </a:extLst>
          </p:cNvPr>
          <p:cNvSpPr/>
          <p:nvPr/>
        </p:nvSpPr>
        <p:spPr>
          <a:xfrm>
            <a:off x="484596" y="2694499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удобный пользовательский интерфейс системы позволяет разграничить пользователей по ролям с соответствующими правами доступа для оптимальной интеграции системы в существующие </a:t>
            </a:r>
            <a:r>
              <a:rPr lang="ru-RU" dirty="0" err="1"/>
              <a:t>бизнесс</a:t>
            </a:r>
            <a:r>
              <a:rPr lang="ru-RU" dirty="0"/>
              <a:t>-процессы.</a:t>
            </a:r>
          </a:p>
        </p:txBody>
      </p:sp>
    </p:spTree>
    <p:extLst>
      <p:ext uri="{BB962C8B-B14F-4D97-AF65-F5344CB8AC3E}">
        <p14:creationId xmlns:p14="http://schemas.microsoft.com/office/powerpoint/2010/main" val="3710355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89D40CB6-28AA-4C56-AC44-E1217100CD64}"/>
              </a:ext>
            </a:extLst>
          </p:cNvPr>
          <p:cNvCxnSpPr>
            <a:cxnSpLocks/>
          </p:cNvCxnSpPr>
          <p:nvPr/>
        </p:nvCxnSpPr>
        <p:spPr>
          <a:xfrm>
            <a:off x="2598057" y="0"/>
            <a:ext cx="6506210" cy="7053943"/>
          </a:xfrm>
          <a:prstGeom prst="line">
            <a:avLst/>
          </a:prstGeom>
          <a:ln w="28575">
            <a:solidFill>
              <a:srgbClr val="0141C8">
                <a:alpha val="2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9C607AEF-068B-416D-B338-A84FF2FD89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2" b="85000"/>
          <a:stretch/>
        </p:blipFill>
        <p:spPr>
          <a:xfrm>
            <a:off x="-21772" y="0"/>
            <a:ext cx="12192000" cy="1219200"/>
          </a:xfr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5AE028-0BD8-4125-8BC8-F7D51797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219199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  <a:latin typeface="Arial Black" panose="020B0A04020102020204" pitchFamily="34" charset="0"/>
              </a:rPr>
              <a:t>Пользовательский интерфейс</a:t>
            </a: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50EC6CF1-A428-48C3-A6F4-E3B9DEB54D2A}"/>
              </a:ext>
            </a:extLst>
          </p:cNvPr>
          <p:cNvCxnSpPr>
            <a:cxnSpLocks/>
          </p:cNvCxnSpPr>
          <p:nvPr/>
        </p:nvCxnSpPr>
        <p:spPr>
          <a:xfrm>
            <a:off x="9141230" y="1353467"/>
            <a:ext cx="504715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6EEF1BBA-B4A1-45A7-B593-776D976943BE}"/>
              </a:ext>
            </a:extLst>
          </p:cNvPr>
          <p:cNvCxnSpPr>
            <a:cxnSpLocks/>
          </p:cNvCxnSpPr>
          <p:nvPr/>
        </p:nvCxnSpPr>
        <p:spPr>
          <a:xfrm>
            <a:off x="9645945" y="1353467"/>
            <a:ext cx="0" cy="501328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B0237DE1-8448-4572-8DD0-8CB3C0E79FBF}"/>
              </a:ext>
            </a:extLst>
          </p:cNvPr>
          <p:cNvCxnSpPr>
            <a:cxnSpLocks/>
          </p:cNvCxnSpPr>
          <p:nvPr/>
        </p:nvCxnSpPr>
        <p:spPr>
          <a:xfrm flipH="1">
            <a:off x="2922375" y="2294001"/>
            <a:ext cx="547897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EE68FED7-A70A-4D74-920F-70455BFD4D33}"/>
              </a:ext>
            </a:extLst>
          </p:cNvPr>
          <p:cNvCxnSpPr>
            <a:cxnSpLocks/>
          </p:cNvCxnSpPr>
          <p:nvPr/>
        </p:nvCxnSpPr>
        <p:spPr>
          <a:xfrm>
            <a:off x="2922375" y="1854795"/>
            <a:ext cx="0" cy="439206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42C08504-1FF8-419E-BB52-F76E3B005C40}"/>
              </a:ext>
            </a:extLst>
          </p:cNvPr>
          <p:cNvCxnSpPr>
            <a:cxnSpLocks/>
          </p:cNvCxnSpPr>
          <p:nvPr/>
        </p:nvCxnSpPr>
        <p:spPr>
          <a:xfrm>
            <a:off x="4874891" y="325904"/>
            <a:ext cx="6246679" cy="6728039"/>
          </a:xfrm>
          <a:prstGeom prst="line">
            <a:avLst/>
          </a:prstGeom>
          <a:ln w="25400">
            <a:solidFill>
              <a:srgbClr val="398B9E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817B195F-8CE6-4322-B62A-02658F9728FE}"/>
              </a:ext>
            </a:extLst>
          </p:cNvPr>
          <p:cNvCxnSpPr>
            <a:cxnSpLocks/>
          </p:cNvCxnSpPr>
          <p:nvPr/>
        </p:nvCxnSpPr>
        <p:spPr>
          <a:xfrm flipH="1">
            <a:off x="2368456" y="754744"/>
            <a:ext cx="8282310" cy="6299199"/>
          </a:xfrm>
          <a:prstGeom prst="line">
            <a:avLst/>
          </a:prstGeom>
          <a:ln>
            <a:solidFill>
              <a:schemeClr val="accent1">
                <a:alpha val="3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E31AD702-683E-4E6D-8BD0-53047C8EDB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369" y="5928211"/>
            <a:ext cx="939525" cy="9395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E183330-0132-446F-8166-4F6EF106C65A}"/>
              </a:ext>
            </a:extLst>
          </p:cNvPr>
          <p:cNvSpPr txBox="1"/>
          <p:nvPr/>
        </p:nvSpPr>
        <p:spPr>
          <a:xfrm>
            <a:off x="3062828" y="1445122"/>
            <a:ext cx="64068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Страница формирования отчёта</a:t>
            </a:r>
            <a:endParaRPr lang="en-US" sz="3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159B3EA-8AB2-487E-B756-85148E8375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78534" y="2469103"/>
            <a:ext cx="6330772" cy="4141626"/>
          </a:xfrm>
          <a:prstGeom prst="rect">
            <a:avLst/>
          </a:prstGeom>
        </p:spPr>
      </p:pic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D7F57075-2368-43C5-8DDD-E8E855DB419A}"/>
              </a:ext>
            </a:extLst>
          </p:cNvPr>
          <p:cNvCxnSpPr>
            <a:cxnSpLocks/>
          </p:cNvCxnSpPr>
          <p:nvPr/>
        </p:nvCxnSpPr>
        <p:spPr>
          <a:xfrm>
            <a:off x="9153930" y="2339004"/>
            <a:ext cx="504715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7E32579C-BB4E-4642-BB84-C16E15A6C130}"/>
              </a:ext>
            </a:extLst>
          </p:cNvPr>
          <p:cNvCxnSpPr>
            <a:cxnSpLocks/>
          </p:cNvCxnSpPr>
          <p:nvPr/>
        </p:nvCxnSpPr>
        <p:spPr>
          <a:xfrm>
            <a:off x="9658645" y="2339004"/>
            <a:ext cx="0" cy="501328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B7101F56-4878-44B5-B432-F3B024DAC43E}"/>
              </a:ext>
            </a:extLst>
          </p:cNvPr>
          <p:cNvCxnSpPr>
            <a:cxnSpLocks/>
          </p:cNvCxnSpPr>
          <p:nvPr/>
        </p:nvCxnSpPr>
        <p:spPr>
          <a:xfrm flipH="1">
            <a:off x="3045298" y="6751701"/>
            <a:ext cx="547897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88C5F494-CD43-454D-9F68-4C28A2CDAD90}"/>
              </a:ext>
            </a:extLst>
          </p:cNvPr>
          <p:cNvCxnSpPr>
            <a:cxnSpLocks/>
          </p:cNvCxnSpPr>
          <p:nvPr/>
        </p:nvCxnSpPr>
        <p:spPr>
          <a:xfrm>
            <a:off x="3045298" y="6312495"/>
            <a:ext cx="0" cy="439206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5646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89D40CB6-28AA-4C56-AC44-E1217100CD64}"/>
              </a:ext>
            </a:extLst>
          </p:cNvPr>
          <p:cNvCxnSpPr>
            <a:cxnSpLocks/>
          </p:cNvCxnSpPr>
          <p:nvPr/>
        </p:nvCxnSpPr>
        <p:spPr>
          <a:xfrm>
            <a:off x="2598057" y="0"/>
            <a:ext cx="6506210" cy="7053943"/>
          </a:xfrm>
          <a:prstGeom prst="line">
            <a:avLst/>
          </a:prstGeom>
          <a:ln w="28575">
            <a:solidFill>
              <a:srgbClr val="0141C8">
                <a:alpha val="2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9C607AEF-068B-416D-B338-A84FF2FD89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2" b="85000"/>
          <a:stretch/>
        </p:blipFill>
        <p:spPr>
          <a:xfrm>
            <a:off x="-21772" y="0"/>
            <a:ext cx="12192000" cy="1219200"/>
          </a:xfr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5AE028-0BD8-4125-8BC8-F7D51797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219199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  <a:latin typeface="Arial Black" panose="020B0A04020102020204" pitchFamily="34" charset="0"/>
              </a:rPr>
              <a:t>Пользовательский интерфейс</a:t>
            </a: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50EC6CF1-A428-48C3-A6F4-E3B9DEB54D2A}"/>
              </a:ext>
            </a:extLst>
          </p:cNvPr>
          <p:cNvCxnSpPr>
            <a:cxnSpLocks/>
          </p:cNvCxnSpPr>
          <p:nvPr/>
        </p:nvCxnSpPr>
        <p:spPr>
          <a:xfrm>
            <a:off x="7782330" y="1353467"/>
            <a:ext cx="504715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6EEF1BBA-B4A1-45A7-B593-776D976943BE}"/>
              </a:ext>
            </a:extLst>
          </p:cNvPr>
          <p:cNvCxnSpPr>
            <a:cxnSpLocks/>
          </p:cNvCxnSpPr>
          <p:nvPr/>
        </p:nvCxnSpPr>
        <p:spPr>
          <a:xfrm>
            <a:off x="8287045" y="1353467"/>
            <a:ext cx="0" cy="501328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B0237DE1-8448-4572-8DD0-8CB3C0E79FBF}"/>
              </a:ext>
            </a:extLst>
          </p:cNvPr>
          <p:cNvCxnSpPr>
            <a:cxnSpLocks/>
          </p:cNvCxnSpPr>
          <p:nvPr/>
        </p:nvCxnSpPr>
        <p:spPr>
          <a:xfrm flipH="1">
            <a:off x="3925675" y="2167001"/>
            <a:ext cx="547897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EE68FED7-A70A-4D74-920F-70455BFD4D33}"/>
              </a:ext>
            </a:extLst>
          </p:cNvPr>
          <p:cNvCxnSpPr>
            <a:cxnSpLocks/>
          </p:cNvCxnSpPr>
          <p:nvPr/>
        </p:nvCxnSpPr>
        <p:spPr>
          <a:xfrm>
            <a:off x="3925675" y="1727795"/>
            <a:ext cx="0" cy="439206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42C08504-1FF8-419E-BB52-F76E3B005C40}"/>
              </a:ext>
            </a:extLst>
          </p:cNvPr>
          <p:cNvCxnSpPr>
            <a:cxnSpLocks/>
          </p:cNvCxnSpPr>
          <p:nvPr/>
        </p:nvCxnSpPr>
        <p:spPr>
          <a:xfrm>
            <a:off x="4874891" y="325904"/>
            <a:ext cx="6246679" cy="6728039"/>
          </a:xfrm>
          <a:prstGeom prst="line">
            <a:avLst/>
          </a:prstGeom>
          <a:ln w="25400">
            <a:solidFill>
              <a:srgbClr val="398B9E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817B195F-8CE6-4322-B62A-02658F9728FE}"/>
              </a:ext>
            </a:extLst>
          </p:cNvPr>
          <p:cNvCxnSpPr>
            <a:cxnSpLocks/>
          </p:cNvCxnSpPr>
          <p:nvPr/>
        </p:nvCxnSpPr>
        <p:spPr>
          <a:xfrm flipH="1">
            <a:off x="2368456" y="754744"/>
            <a:ext cx="8282310" cy="6299199"/>
          </a:xfrm>
          <a:prstGeom prst="line">
            <a:avLst/>
          </a:prstGeom>
          <a:ln>
            <a:solidFill>
              <a:schemeClr val="accent1">
                <a:alpha val="3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E31AD702-683E-4E6D-8BD0-53047C8EDB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369" y="5928211"/>
            <a:ext cx="939525" cy="9395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E183330-0132-446F-8166-4F6EF106C65A}"/>
              </a:ext>
            </a:extLst>
          </p:cNvPr>
          <p:cNvSpPr txBox="1"/>
          <p:nvPr/>
        </p:nvSpPr>
        <p:spPr>
          <a:xfrm>
            <a:off x="4088495" y="1389168"/>
            <a:ext cx="40150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Страница 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 </a:t>
            </a:r>
            <a:r>
              <a:rPr lang="ru-RU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отчётом</a:t>
            </a:r>
            <a:endParaRPr lang="en-US" sz="3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0C028E6-4B42-4527-A32A-5A27942833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9687" y="2675596"/>
            <a:ext cx="5153574" cy="337149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D5D6E56-9B84-4DE9-AA3D-8CD97BB616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10257" y="2685626"/>
            <a:ext cx="5153575" cy="3371498"/>
          </a:xfrm>
          <a:prstGeom prst="rect">
            <a:avLst/>
          </a:prstGeom>
        </p:spPr>
      </p:pic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0DA1D114-0A55-489A-9471-8391DBD8EEAA}"/>
              </a:ext>
            </a:extLst>
          </p:cNvPr>
          <p:cNvCxnSpPr>
            <a:cxnSpLocks/>
          </p:cNvCxnSpPr>
          <p:nvPr/>
        </p:nvCxnSpPr>
        <p:spPr>
          <a:xfrm flipH="1">
            <a:off x="885738" y="6397973"/>
            <a:ext cx="547897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16C5C1E1-1C32-45F7-A804-13B2680F98F5}"/>
              </a:ext>
            </a:extLst>
          </p:cNvPr>
          <p:cNvCxnSpPr>
            <a:cxnSpLocks/>
          </p:cNvCxnSpPr>
          <p:nvPr/>
        </p:nvCxnSpPr>
        <p:spPr>
          <a:xfrm>
            <a:off x="885738" y="5958767"/>
            <a:ext cx="0" cy="439206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F3E64ADC-1B25-48EB-8164-C7255C6F9B1B}"/>
              </a:ext>
            </a:extLst>
          </p:cNvPr>
          <p:cNvCxnSpPr>
            <a:cxnSpLocks/>
          </p:cNvCxnSpPr>
          <p:nvPr/>
        </p:nvCxnSpPr>
        <p:spPr>
          <a:xfrm>
            <a:off x="10669654" y="2378063"/>
            <a:ext cx="504715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A14AC6AD-BF80-4043-AD67-CC8FBC6F8590}"/>
              </a:ext>
            </a:extLst>
          </p:cNvPr>
          <p:cNvCxnSpPr>
            <a:cxnSpLocks/>
          </p:cNvCxnSpPr>
          <p:nvPr/>
        </p:nvCxnSpPr>
        <p:spPr>
          <a:xfrm>
            <a:off x="11174369" y="2378063"/>
            <a:ext cx="0" cy="501328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986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89D40CB6-28AA-4C56-AC44-E1217100CD64}"/>
              </a:ext>
            </a:extLst>
          </p:cNvPr>
          <p:cNvCxnSpPr>
            <a:cxnSpLocks/>
          </p:cNvCxnSpPr>
          <p:nvPr/>
        </p:nvCxnSpPr>
        <p:spPr>
          <a:xfrm>
            <a:off x="2598057" y="0"/>
            <a:ext cx="6506210" cy="7053943"/>
          </a:xfrm>
          <a:prstGeom prst="line">
            <a:avLst/>
          </a:prstGeom>
          <a:ln w="28575">
            <a:solidFill>
              <a:srgbClr val="0141C8">
                <a:alpha val="2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9C607AEF-068B-416D-B338-A84FF2FD89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2" b="85000"/>
          <a:stretch/>
        </p:blipFill>
        <p:spPr>
          <a:xfrm>
            <a:off x="-21772" y="0"/>
            <a:ext cx="12192000" cy="1219200"/>
          </a:xfr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5AE028-0BD8-4125-8BC8-F7D51797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219199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  <a:latin typeface="Arial Black" panose="020B0A04020102020204" pitchFamily="34" charset="0"/>
              </a:rPr>
              <a:t>Примеры работы системы</a:t>
            </a:r>
          </a:p>
        </p:txBody>
      </p: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42C08504-1FF8-419E-BB52-F76E3B005C40}"/>
              </a:ext>
            </a:extLst>
          </p:cNvPr>
          <p:cNvCxnSpPr>
            <a:cxnSpLocks/>
          </p:cNvCxnSpPr>
          <p:nvPr/>
        </p:nvCxnSpPr>
        <p:spPr>
          <a:xfrm>
            <a:off x="4874891" y="325904"/>
            <a:ext cx="6246679" cy="6728039"/>
          </a:xfrm>
          <a:prstGeom prst="line">
            <a:avLst/>
          </a:prstGeom>
          <a:ln w="25400">
            <a:solidFill>
              <a:srgbClr val="398B9E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817B195F-8CE6-4322-B62A-02658F9728FE}"/>
              </a:ext>
            </a:extLst>
          </p:cNvPr>
          <p:cNvCxnSpPr>
            <a:cxnSpLocks/>
          </p:cNvCxnSpPr>
          <p:nvPr/>
        </p:nvCxnSpPr>
        <p:spPr>
          <a:xfrm flipH="1">
            <a:off x="2368456" y="754744"/>
            <a:ext cx="8282310" cy="6299199"/>
          </a:xfrm>
          <a:prstGeom prst="line">
            <a:avLst/>
          </a:prstGeom>
          <a:ln>
            <a:solidFill>
              <a:schemeClr val="accent1">
                <a:alpha val="3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E31AD702-683E-4E6D-8BD0-53047C8EDB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369" y="5928211"/>
            <a:ext cx="939525" cy="939525"/>
          </a:xfrm>
          <a:prstGeom prst="rect">
            <a:avLst/>
          </a:prstGeom>
        </p:spPr>
      </p:pic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0DA1D114-0A55-489A-9471-8391DBD8EEAA}"/>
              </a:ext>
            </a:extLst>
          </p:cNvPr>
          <p:cNvCxnSpPr>
            <a:cxnSpLocks/>
          </p:cNvCxnSpPr>
          <p:nvPr/>
        </p:nvCxnSpPr>
        <p:spPr>
          <a:xfrm flipH="1">
            <a:off x="1891653" y="6690073"/>
            <a:ext cx="547897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16C5C1E1-1C32-45F7-A804-13B2680F98F5}"/>
              </a:ext>
            </a:extLst>
          </p:cNvPr>
          <p:cNvCxnSpPr>
            <a:cxnSpLocks/>
          </p:cNvCxnSpPr>
          <p:nvPr/>
        </p:nvCxnSpPr>
        <p:spPr>
          <a:xfrm>
            <a:off x="1891653" y="6250867"/>
            <a:ext cx="0" cy="439206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F3E64ADC-1B25-48EB-8164-C7255C6F9B1B}"/>
              </a:ext>
            </a:extLst>
          </p:cNvPr>
          <p:cNvCxnSpPr>
            <a:cxnSpLocks/>
          </p:cNvCxnSpPr>
          <p:nvPr/>
        </p:nvCxnSpPr>
        <p:spPr>
          <a:xfrm>
            <a:off x="9933054" y="1362063"/>
            <a:ext cx="504715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A14AC6AD-BF80-4043-AD67-CC8FBC6F8590}"/>
              </a:ext>
            </a:extLst>
          </p:cNvPr>
          <p:cNvCxnSpPr>
            <a:cxnSpLocks/>
          </p:cNvCxnSpPr>
          <p:nvPr/>
        </p:nvCxnSpPr>
        <p:spPr>
          <a:xfrm>
            <a:off x="10437769" y="1362063"/>
            <a:ext cx="0" cy="501328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45CA434-E90E-4367-BD97-37CED88D04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85415" y="1504927"/>
            <a:ext cx="8021169" cy="502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500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89D40CB6-28AA-4C56-AC44-E1217100CD64}"/>
              </a:ext>
            </a:extLst>
          </p:cNvPr>
          <p:cNvCxnSpPr>
            <a:cxnSpLocks/>
          </p:cNvCxnSpPr>
          <p:nvPr/>
        </p:nvCxnSpPr>
        <p:spPr>
          <a:xfrm>
            <a:off x="2598057" y="0"/>
            <a:ext cx="6506210" cy="7053943"/>
          </a:xfrm>
          <a:prstGeom prst="line">
            <a:avLst/>
          </a:prstGeom>
          <a:ln w="28575">
            <a:solidFill>
              <a:srgbClr val="0141C8">
                <a:alpha val="2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9C607AEF-068B-416D-B338-A84FF2FD89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2" b="85000"/>
          <a:stretch/>
        </p:blipFill>
        <p:spPr>
          <a:xfrm>
            <a:off x="-21772" y="0"/>
            <a:ext cx="12192000" cy="1219200"/>
          </a:xfr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5AE028-0BD8-4125-8BC8-F7D51797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219199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  <a:latin typeface="Arial Black" panose="020B0A04020102020204" pitchFamily="34" charset="0"/>
              </a:rPr>
              <a:t>Примеры работы системы</a:t>
            </a:r>
          </a:p>
        </p:txBody>
      </p: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42C08504-1FF8-419E-BB52-F76E3B005C40}"/>
              </a:ext>
            </a:extLst>
          </p:cNvPr>
          <p:cNvCxnSpPr>
            <a:cxnSpLocks/>
          </p:cNvCxnSpPr>
          <p:nvPr/>
        </p:nvCxnSpPr>
        <p:spPr>
          <a:xfrm>
            <a:off x="4874891" y="325904"/>
            <a:ext cx="6246679" cy="6728039"/>
          </a:xfrm>
          <a:prstGeom prst="line">
            <a:avLst/>
          </a:prstGeom>
          <a:ln w="25400">
            <a:solidFill>
              <a:srgbClr val="398B9E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817B195F-8CE6-4322-B62A-02658F9728FE}"/>
              </a:ext>
            </a:extLst>
          </p:cNvPr>
          <p:cNvCxnSpPr>
            <a:cxnSpLocks/>
          </p:cNvCxnSpPr>
          <p:nvPr/>
        </p:nvCxnSpPr>
        <p:spPr>
          <a:xfrm flipH="1">
            <a:off x="2368456" y="754744"/>
            <a:ext cx="8282310" cy="6299199"/>
          </a:xfrm>
          <a:prstGeom prst="line">
            <a:avLst/>
          </a:prstGeom>
          <a:ln>
            <a:solidFill>
              <a:schemeClr val="accent1">
                <a:alpha val="3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E31AD702-683E-4E6D-8BD0-53047C8EDB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369" y="5928211"/>
            <a:ext cx="939525" cy="939525"/>
          </a:xfrm>
          <a:prstGeom prst="rect">
            <a:avLst/>
          </a:prstGeom>
        </p:spPr>
      </p:pic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0DA1D114-0A55-489A-9471-8391DBD8EEAA}"/>
              </a:ext>
            </a:extLst>
          </p:cNvPr>
          <p:cNvCxnSpPr>
            <a:cxnSpLocks/>
          </p:cNvCxnSpPr>
          <p:nvPr/>
        </p:nvCxnSpPr>
        <p:spPr>
          <a:xfrm flipH="1">
            <a:off x="1891653" y="6690073"/>
            <a:ext cx="547897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16C5C1E1-1C32-45F7-A804-13B2680F98F5}"/>
              </a:ext>
            </a:extLst>
          </p:cNvPr>
          <p:cNvCxnSpPr>
            <a:cxnSpLocks/>
          </p:cNvCxnSpPr>
          <p:nvPr/>
        </p:nvCxnSpPr>
        <p:spPr>
          <a:xfrm>
            <a:off x="1891653" y="6250867"/>
            <a:ext cx="0" cy="439206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F3E64ADC-1B25-48EB-8164-C7255C6F9B1B}"/>
              </a:ext>
            </a:extLst>
          </p:cNvPr>
          <p:cNvCxnSpPr>
            <a:cxnSpLocks/>
          </p:cNvCxnSpPr>
          <p:nvPr/>
        </p:nvCxnSpPr>
        <p:spPr>
          <a:xfrm>
            <a:off x="9933054" y="1362063"/>
            <a:ext cx="504715" cy="0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A14AC6AD-BF80-4043-AD67-CC8FBC6F8590}"/>
              </a:ext>
            </a:extLst>
          </p:cNvPr>
          <p:cNvCxnSpPr>
            <a:cxnSpLocks/>
          </p:cNvCxnSpPr>
          <p:nvPr/>
        </p:nvCxnSpPr>
        <p:spPr>
          <a:xfrm>
            <a:off x="10437769" y="1362063"/>
            <a:ext cx="0" cy="501328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D434677-5322-4E15-9A11-CB338601BB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54715" y="1511720"/>
            <a:ext cx="8030696" cy="5020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390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896</TotalTime>
  <Words>188</Words>
  <Application>Microsoft Office PowerPoint</Application>
  <PresentationFormat>Широкоэкранный</PresentationFormat>
  <Paragraphs>30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Arial</vt:lpstr>
      <vt:lpstr>Arial Black</vt:lpstr>
      <vt:lpstr>Calibri</vt:lpstr>
      <vt:lpstr>Calibri Light</vt:lpstr>
      <vt:lpstr>Wingdings</vt:lpstr>
      <vt:lpstr>Тема Office</vt:lpstr>
      <vt:lpstr>EcoSmart</vt:lpstr>
      <vt:lpstr>Система LPR</vt:lpstr>
      <vt:lpstr>Структура системы LPR</vt:lpstr>
      <vt:lpstr>Применение системы LPR</vt:lpstr>
      <vt:lpstr>Пользовательский интерфейс</vt:lpstr>
      <vt:lpstr>Пользовательский интерфейс</vt:lpstr>
      <vt:lpstr>Пользовательский интерфейс</vt:lpstr>
      <vt:lpstr>Примеры работы системы</vt:lpstr>
      <vt:lpstr>Примеры работы системы</vt:lpstr>
      <vt:lpstr>Примеры работы системы</vt:lpstr>
      <vt:lpstr>Примеры работы системы</vt:lpstr>
      <vt:lpstr>Примет отчета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EcoSmart</dc:title>
  <dc:creator>User</dc:creator>
  <cp:lastModifiedBy>User</cp:lastModifiedBy>
  <cp:revision>69</cp:revision>
  <dcterms:created xsi:type="dcterms:W3CDTF">2021-03-29T05:34:20Z</dcterms:created>
  <dcterms:modified xsi:type="dcterms:W3CDTF">2021-03-31T13:53:09Z</dcterms:modified>
</cp:coreProperties>
</file>

<file path=docProps/thumbnail.jpeg>
</file>